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4"/>
  </p:notesMasterIdLst>
  <p:sldIdLst>
    <p:sldId id="614" r:id="rId2"/>
    <p:sldId id="615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nina Inna" initials="SI" lastIdx="6" clrIdx="0">
    <p:extLst>
      <p:ext uri="{19B8F6BF-5375-455C-9EA6-DF929625EA0E}">
        <p15:presenceInfo xmlns:p15="http://schemas.microsoft.com/office/powerpoint/2012/main" userId="S::isenina@groupcls.com::12f18516-ce52-468e-8adc-d39e5fe614b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A316"/>
    <a:srgbClr val="009A46"/>
    <a:srgbClr val="860000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95033" autoAdjust="0"/>
  </p:normalViewPr>
  <p:slideViewPr>
    <p:cSldViewPr snapToGrid="0">
      <p:cViewPr varScale="1">
        <p:scale>
          <a:sx n="75" d="100"/>
          <a:sy n="75" d="100"/>
        </p:scale>
        <p:origin x="91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921B9A-92D2-4F77-8099-167A76658EFD}" type="datetimeFigureOut">
              <a:rPr lang="fr-FR" smtClean="0"/>
              <a:pPr/>
              <a:t>14/05/2025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6AAA8-013E-41B0-8598-A2F380BDCF5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7976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B4F54-2B93-105D-1A4F-895B6F801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804680-13D4-800E-0527-D7EF0944A1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908661-8D71-B4BF-629F-139AAA629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005B02-2C88-CBF0-86EA-8D6C78A9C3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6AAA8-013E-41B0-8598-A2F380BDCF50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6858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CAE8D1-F619-1F6D-FD80-4A509F513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248936-552F-BB6A-262B-23F4DF988D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0BD868-1FA7-2232-88C8-7B6D308A71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2F4A22-341E-195A-D1B3-509E09B106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6AAA8-013E-41B0-8598-A2F380BDCF50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201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1">
            <a:extLst>
              <a:ext uri="{FF2B5EF4-FFF2-40B4-BE49-F238E27FC236}">
                <a16:creationId xmlns:a16="http://schemas.microsoft.com/office/drawing/2014/main" id="{AFE42C28-0B61-9C88-CA25-982039377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12189884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1828" y="2000487"/>
            <a:ext cx="8637073" cy="2541431"/>
          </a:xfrm>
        </p:spPr>
        <p:txBody>
          <a:bodyPr bIns="0" anchor="b"/>
          <a:lstStyle>
            <a:lvl1pPr algn="l">
              <a:defRPr sz="600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1827" y="4965875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F30A6A4-F767-F109-831F-5F0E85E81A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08801" y="1528763"/>
            <a:ext cx="3500967" cy="309562"/>
          </a:xfrm>
        </p:spPr>
        <p:txBody>
          <a:bodyPr/>
          <a:lstStyle>
            <a:lvl1pPr>
              <a:defRPr/>
            </a:lvl1pPr>
          </a:lstStyle>
          <a:p>
            <a:fld id="{0C37E9C4-5AE3-426B-B8E6-B3AF60A0F65B}" type="datetime1">
              <a:rPr lang="fr-FR" smtClean="0"/>
              <a:pPr/>
              <a:t>14/05/2025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94D57F8-C9BB-4095-8305-FC23E1281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69534" y="1527176"/>
            <a:ext cx="4974167" cy="309563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88F2602-98B0-F8E2-A10B-3702EAA51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634" y="1997075"/>
            <a:ext cx="810684" cy="503238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1756667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1">
            <a:extLst>
              <a:ext uri="{FF2B5EF4-FFF2-40B4-BE49-F238E27FC236}">
                <a16:creationId xmlns:a16="http://schemas.microsoft.com/office/drawing/2014/main" id="{48C83966-3E7D-A668-866C-2F13BD587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3800" y="1528219"/>
            <a:ext cx="9603275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83800" y="2739432"/>
            <a:ext cx="9603275" cy="34506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0C202E4-1887-A885-A6DB-2822C91351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13267" y="798514"/>
            <a:ext cx="810684" cy="504825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92073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1">
            <a:extLst>
              <a:ext uri="{FF2B5EF4-FFF2-40B4-BE49-F238E27FC236}">
                <a16:creationId xmlns:a16="http://schemas.microsoft.com/office/drawing/2014/main" id="{8F944B7A-CDEF-9A9B-3E7A-EEDCA18B0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62254" y="1521082"/>
            <a:ext cx="1615743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53769" y="1521082"/>
            <a:ext cx="755126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C416E71-5D0F-9F1D-3A98-14906A34B5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12234" y="1520825"/>
            <a:ext cx="810684" cy="503238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569014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1">
            <a:extLst>
              <a:ext uri="{FF2B5EF4-FFF2-40B4-BE49-F238E27FC236}">
                <a16:creationId xmlns:a16="http://schemas.microsoft.com/office/drawing/2014/main" id="{AFDC5446-BEB4-C2B6-8F5F-17C6CDAE7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189" y="1763111"/>
            <a:ext cx="9603275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2189" y="2974324"/>
            <a:ext cx="9603275" cy="34506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FC7C15B-22E1-0AE4-2227-8EF357F264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61951" y="1008064"/>
            <a:ext cx="810683" cy="504825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115181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B81C531-30E9-D9EB-3D61-469C32607B86}"/>
              </a:ext>
            </a:extLst>
          </p:cNvPr>
          <p:cNvCxnSpPr/>
          <p:nvPr/>
        </p:nvCxnSpPr>
        <p:spPr>
          <a:xfrm>
            <a:off x="1773767" y="4014788"/>
            <a:ext cx="86296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11">
            <a:extLst>
              <a:ext uri="{FF2B5EF4-FFF2-40B4-BE49-F238E27FC236}">
                <a16:creationId xmlns:a16="http://schemas.microsoft.com/office/drawing/2014/main" id="{43A3CE9A-56E9-0E20-7294-E78878E11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3021" y="1965855"/>
            <a:ext cx="8643155" cy="1887950"/>
          </a:xfrm>
        </p:spPr>
        <p:txBody>
          <a:bodyPr anchor="b"/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3022" y="4015922"/>
            <a:ext cx="8630447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A9323-6362-2E0F-AB3A-94A19E070E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97984" y="1008064"/>
            <a:ext cx="812800" cy="504825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08312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1">
            <a:extLst>
              <a:ext uri="{FF2B5EF4-FFF2-40B4-BE49-F238E27FC236}">
                <a16:creationId xmlns:a16="http://schemas.microsoft.com/office/drawing/2014/main" id="{CBFAA964-A970-2EF3-1C3D-FDE7CB46C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827" y="131661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7940" y="2522609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380" y="2529072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F2469D90-A1BC-6D07-DDD0-D74FE56354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21734" y="1311275"/>
            <a:ext cx="810684" cy="503238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343158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>
            <a:extLst>
              <a:ext uri="{FF2B5EF4-FFF2-40B4-BE49-F238E27FC236}">
                <a16:creationId xmlns:a16="http://schemas.microsoft.com/office/drawing/2014/main" id="{58ABDEEC-70F6-DADC-15B3-1BA9B5F40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4579" y="1508839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4579" y="27242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4579" y="3528947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749" y="27276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749" y="3526169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624D6D5B-6BD1-CD05-34C4-B3E0783EAF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38667" y="1008064"/>
            <a:ext cx="808567" cy="504825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52121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1">
            <a:extLst>
              <a:ext uri="{FF2B5EF4-FFF2-40B4-BE49-F238E27FC236}">
                <a16:creationId xmlns:a16="http://schemas.microsoft.com/office/drawing/2014/main" id="{E0C97971-5142-70FE-89D1-D7332315E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189" y="1528219"/>
            <a:ext cx="9603275" cy="10492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063CF574-2411-E1BD-DED0-B02CF2353A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19618" y="1017589"/>
            <a:ext cx="808567" cy="503237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761112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>
            <a:extLst>
              <a:ext uri="{FF2B5EF4-FFF2-40B4-BE49-F238E27FC236}">
                <a16:creationId xmlns:a16="http://schemas.microsoft.com/office/drawing/2014/main" id="{2C31CCE7-D9D6-6E28-9998-83EAEAAF2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5E0CAA9-3C90-6F33-680D-53177A6674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480484" y="1008064"/>
            <a:ext cx="810683" cy="504825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78514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1">
            <a:extLst>
              <a:ext uri="{FF2B5EF4-FFF2-40B4-BE49-F238E27FC236}">
                <a16:creationId xmlns:a16="http://schemas.microsoft.com/office/drawing/2014/main" id="{1C8163A0-B9C9-1D5D-76CD-FC8FF97CC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669" y="1512040"/>
            <a:ext cx="3273099" cy="2247117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2712" y="1512039"/>
            <a:ext cx="6012471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670" y="3918558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C7766464-1763-D1C0-55E3-2DC657778A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28084" y="1000125"/>
            <a:ext cx="812800" cy="503238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100490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1">
            <a:extLst>
              <a:ext uri="{FF2B5EF4-FFF2-40B4-BE49-F238E27FC236}">
                <a16:creationId xmlns:a16="http://schemas.microsoft.com/office/drawing/2014/main" id="{11810522-3F91-D7C9-7922-A35E7F743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1599" y="1356380"/>
            <a:ext cx="5532328" cy="18305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6532" y="1371346"/>
            <a:ext cx="3425600" cy="4629734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60723" y="3372859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16B652D4-ECF1-2CB3-3421-FA0A9584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56834" y="5681664"/>
            <a:ext cx="5528733" cy="319087"/>
          </a:xfrm>
        </p:spPr>
        <p:txBody>
          <a:bodyPr/>
          <a:lstStyle>
            <a:lvl1pPr algn="l">
              <a:defRPr/>
            </a:lvl1pPr>
          </a:lstStyle>
          <a:p>
            <a:fld id="{0C37E9C4-5AE3-426B-B8E6-B3AF60A0F65B}" type="datetime1">
              <a:rPr lang="fr-FR" smtClean="0"/>
              <a:pPr/>
              <a:t>14/05/2025</a:t>
            </a:fld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78B96-3A31-97D5-558A-55758D94C0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89517" y="1009650"/>
            <a:ext cx="812800" cy="503238"/>
          </a:xfrm>
        </p:spPr>
        <p:txBody>
          <a:bodyPr/>
          <a:lstStyle>
            <a:lvl1pPr>
              <a:defRPr/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667557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A72827-C45A-82CB-8974-605CD420C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033" y="1554163"/>
            <a:ext cx="9603317" cy="1047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79D336A-BDE8-F156-3398-A7E1D8B0C5A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452033" y="2763839"/>
            <a:ext cx="9603317" cy="3451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AU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C776E-2ED0-3002-FB7C-305E95DB0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54385" y="330200"/>
            <a:ext cx="3500967" cy="3095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C37E9C4-5AE3-426B-B8E6-B3AF60A0F65B}" type="datetime1">
              <a:rPr lang="fr-FR" smtClean="0"/>
              <a:pPr/>
              <a:t>14/05/2025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9EABC-8646-6C3E-716A-9CB5D9A94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49918" y="328613"/>
            <a:ext cx="5939367" cy="3095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0528E-8177-BF35-B255-2A9BCFEEE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0484" y="798514"/>
            <a:ext cx="810683" cy="5048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2800">
                <a:solidFill>
                  <a:schemeClr val="accent1"/>
                </a:solidFill>
                <a:latin typeface="+mn-lt"/>
              </a:defRPr>
            </a:lvl1pPr>
          </a:lstStyle>
          <a:p>
            <a:fld id="{20DEC536-E4A8-450A-93F7-2C77F7B47240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9C13075-8517-6EC8-CC37-5FCBD995C51C}"/>
              </a:ext>
            </a:extLst>
          </p:cNvPr>
          <p:cNvCxnSpPr/>
          <p:nvPr/>
        </p:nvCxnSpPr>
        <p:spPr>
          <a:xfrm>
            <a:off x="0" y="6127750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10">
            <a:extLst>
              <a:ext uri="{FF2B5EF4-FFF2-40B4-BE49-F238E27FC236}">
                <a16:creationId xmlns:a16="http://schemas.microsoft.com/office/drawing/2014/main" id="{222DC44D-A9C0-3C52-4E61-073BCF46F69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0367" y="331789"/>
            <a:ext cx="1619251" cy="65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347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 cap="all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charset="0"/>
          <a:ea typeface="Calibri" charset="0"/>
          <a:cs typeface="Calibri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ill Sans MT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ill Sans MT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ill Sans MT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Gill Sans MT" charset="0"/>
        </a:defRPr>
      </a:lvl9pPr>
    </p:titleStyle>
    <p:bodyStyle>
      <a:lvl1pPr marL="228600" indent="-228600" algn="l" rtl="0" eaLnBrk="1" fontAlgn="base" hangingPunct="1">
        <a:lnSpc>
          <a:spcPct val="120000"/>
        </a:lnSpc>
        <a:spcBef>
          <a:spcPts val="1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6858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F81B5-8188-064C-1085-3A45BCCB2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AI-generated content may be incorrect.">
            <a:extLst>
              <a:ext uri="{FF2B5EF4-FFF2-40B4-BE49-F238E27FC236}">
                <a16:creationId xmlns:a16="http://schemas.microsoft.com/office/drawing/2014/main" id="{86B56C89-FB7F-0BDC-74AA-B0CB9A3E30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2" y="1466334"/>
            <a:ext cx="6065520" cy="4114800"/>
          </a:xfrm>
          <a:prstGeom prst="rect">
            <a:avLst/>
          </a:prstGeom>
        </p:spPr>
      </p:pic>
      <p:pic>
        <p:nvPicPr>
          <p:cNvPr id="5" name="Picture 4" descr="A colorful image of a map&#10;&#10;AI-generated content may be incorrect.">
            <a:extLst>
              <a:ext uri="{FF2B5EF4-FFF2-40B4-BE49-F238E27FC236}">
                <a16:creationId xmlns:a16="http://schemas.microsoft.com/office/drawing/2014/main" id="{EE3D7A9A-36DE-0F84-FC9D-203AC9F01D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1466334"/>
            <a:ext cx="6065520" cy="41148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6D8896F-CFCB-692C-74D0-2C135782EBA5}"/>
              </a:ext>
            </a:extLst>
          </p:cNvPr>
          <p:cNvGrpSpPr/>
          <p:nvPr/>
        </p:nvGrpSpPr>
        <p:grpSpPr>
          <a:xfrm>
            <a:off x="-12001" y="668631"/>
            <a:ext cx="9000000" cy="40500"/>
            <a:chOff x="-12001" y="668631"/>
            <a:chExt cx="9000000" cy="40500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77C90E9D-1D0A-1AC5-0EDD-75080C1AA925}"/>
                </a:ext>
              </a:extLst>
            </p:cNvPr>
            <p:cNvCxnSpPr/>
            <p:nvPr/>
          </p:nvCxnSpPr>
          <p:spPr>
            <a:xfrm>
              <a:off x="-12001" y="668631"/>
              <a:ext cx="9000000" cy="0"/>
            </a:xfrm>
            <a:prstGeom prst="line">
              <a:avLst/>
            </a:prstGeom>
            <a:ln w="25400">
              <a:gradFill>
                <a:gsLst>
                  <a:gs pos="100000">
                    <a:schemeClr val="accent2">
                      <a:lumMod val="75000"/>
                    </a:schemeClr>
                  </a:gs>
                  <a:gs pos="2500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20000"/>
                      <a:lumOff val="80000"/>
                    </a:schemeClr>
                  </a:gs>
                  <a:gs pos="88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7D540B53-FED8-F2AB-F650-9CAC35BD7BEA}"/>
                </a:ext>
              </a:extLst>
            </p:cNvPr>
            <p:cNvCxnSpPr>
              <a:cxnSpLocks/>
            </p:cNvCxnSpPr>
            <p:nvPr/>
          </p:nvCxnSpPr>
          <p:spPr>
            <a:xfrm>
              <a:off x="-12001" y="709131"/>
              <a:ext cx="9000000" cy="0"/>
            </a:xfrm>
            <a:prstGeom prst="line">
              <a:avLst/>
            </a:prstGeom>
            <a:ln w="12700">
              <a:gradFill>
                <a:gsLst>
                  <a:gs pos="100000">
                    <a:schemeClr val="accent2">
                      <a:lumMod val="75000"/>
                    </a:schemeClr>
                  </a:gs>
                  <a:gs pos="2500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20000"/>
                      <a:lumOff val="80000"/>
                    </a:schemeClr>
                  </a:gs>
                  <a:gs pos="88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ZoneTexte 6">
            <a:extLst>
              <a:ext uri="{FF2B5EF4-FFF2-40B4-BE49-F238E27FC236}">
                <a16:creationId xmlns:a16="http://schemas.microsoft.com/office/drawing/2014/main" id="{6B5D94CF-2B7C-A7A2-50EF-B1F0468F6A13}"/>
              </a:ext>
            </a:extLst>
          </p:cNvPr>
          <p:cNvSpPr txBox="1"/>
          <p:nvPr/>
        </p:nvSpPr>
        <p:spPr>
          <a:xfrm>
            <a:off x="435801" y="217629"/>
            <a:ext cx="8557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Impact of environmental variability on recruitment and movement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A9715F-FA53-C72C-476C-A4AE18448A30}"/>
              </a:ext>
            </a:extLst>
          </p:cNvPr>
          <p:cNvSpPr txBox="1"/>
          <p:nvPr/>
        </p:nvSpPr>
        <p:spPr>
          <a:xfrm>
            <a:off x="435801" y="824746"/>
            <a:ext cx="763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>
                <a:solidFill>
                  <a:srgbClr val="0070C0"/>
                </a:solidFill>
              </a:rPr>
              <a:t>Movement only, No mortality: same times, different age (1 year difference)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FB8FB7-6674-361D-B642-17F4CC871518}"/>
              </a:ext>
            </a:extLst>
          </p:cNvPr>
          <p:cNvSpPr txBox="1"/>
          <p:nvPr/>
        </p:nvSpPr>
        <p:spPr>
          <a:xfrm>
            <a:off x="1030956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D1382F2-6D17-5294-70C4-B42ACBC01D18}"/>
              </a:ext>
            </a:extLst>
          </p:cNvPr>
          <p:cNvSpPr txBox="1"/>
          <p:nvPr/>
        </p:nvSpPr>
        <p:spPr>
          <a:xfrm>
            <a:off x="6843704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2016</a:t>
            </a:r>
          </a:p>
        </p:txBody>
      </p:sp>
    </p:spTree>
    <p:extLst>
      <p:ext uri="{BB962C8B-B14F-4D97-AF65-F5344CB8AC3E}">
        <p14:creationId xmlns:p14="http://schemas.microsoft.com/office/powerpoint/2010/main" val="326287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E6AA9-507F-26AD-56A3-13F8371A7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5F0B1AB-B695-793A-ABE0-11B669635EA5}"/>
              </a:ext>
            </a:extLst>
          </p:cNvPr>
          <p:cNvGrpSpPr/>
          <p:nvPr/>
        </p:nvGrpSpPr>
        <p:grpSpPr>
          <a:xfrm>
            <a:off x="-12001" y="668631"/>
            <a:ext cx="9000000" cy="40500"/>
            <a:chOff x="-12001" y="668631"/>
            <a:chExt cx="9000000" cy="40500"/>
          </a:xfrm>
        </p:grpSpPr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2FC5AB20-8131-2F38-B790-4C1122F052DB}"/>
                </a:ext>
              </a:extLst>
            </p:cNvPr>
            <p:cNvCxnSpPr/>
            <p:nvPr/>
          </p:nvCxnSpPr>
          <p:spPr>
            <a:xfrm>
              <a:off x="-12001" y="668631"/>
              <a:ext cx="9000000" cy="0"/>
            </a:xfrm>
            <a:prstGeom prst="line">
              <a:avLst/>
            </a:prstGeom>
            <a:ln w="25400">
              <a:gradFill>
                <a:gsLst>
                  <a:gs pos="100000">
                    <a:schemeClr val="accent2">
                      <a:lumMod val="75000"/>
                    </a:schemeClr>
                  </a:gs>
                  <a:gs pos="2500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20000"/>
                      <a:lumOff val="80000"/>
                    </a:schemeClr>
                  </a:gs>
                  <a:gs pos="88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necteur droit 10">
              <a:extLst>
                <a:ext uri="{FF2B5EF4-FFF2-40B4-BE49-F238E27FC236}">
                  <a16:creationId xmlns:a16="http://schemas.microsoft.com/office/drawing/2014/main" id="{406C3E31-6135-789B-C4D4-6B5868E01864}"/>
                </a:ext>
              </a:extLst>
            </p:cNvPr>
            <p:cNvCxnSpPr>
              <a:cxnSpLocks/>
            </p:cNvCxnSpPr>
            <p:nvPr/>
          </p:nvCxnSpPr>
          <p:spPr>
            <a:xfrm>
              <a:off x="-12001" y="709131"/>
              <a:ext cx="9000000" cy="0"/>
            </a:xfrm>
            <a:prstGeom prst="line">
              <a:avLst/>
            </a:prstGeom>
            <a:ln w="12700">
              <a:gradFill>
                <a:gsLst>
                  <a:gs pos="100000">
                    <a:schemeClr val="accent2">
                      <a:lumMod val="75000"/>
                    </a:schemeClr>
                  </a:gs>
                  <a:gs pos="2500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20000"/>
                      <a:lumOff val="80000"/>
                    </a:schemeClr>
                  </a:gs>
                  <a:gs pos="88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ZoneTexte 6">
            <a:extLst>
              <a:ext uri="{FF2B5EF4-FFF2-40B4-BE49-F238E27FC236}">
                <a16:creationId xmlns:a16="http://schemas.microsoft.com/office/drawing/2014/main" id="{14F14DB1-AE15-5710-62CC-A3E6F443638E}"/>
              </a:ext>
            </a:extLst>
          </p:cNvPr>
          <p:cNvSpPr txBox="1"/>
          <p:nvPr/>
        </p:nvSpPr>
        <p:spPr>
          <a:xfrm>
            <a:off x="435801" y="217629"/>
            <a:ext cx="8557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Impact of environmental variability on recruitment and movement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CF85D35-83CB-9FC9-8821-A9B51A8E792C}"/>
              </a:ext>
            </a:extLst>
          </p:cNvPr>
          <p:cNvSpPr txBox="1"/>
          <p:nvPr/>
        </p:nvSpPr>
        <p:spPr>
          <a:xfrm>
            <a:off x="435801" y="824746"/>
            <a:ext cx="6065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i="1" dirty="0">
                <a:solidFill>
                  <a:srgbClr val="0070C0"/>
                </a:solidFill>
              </a:rPr>
              <a:t>Movement only, No mortality: same age, different times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A8B070-A912-D9C2-6211-C8F74C767A0B}"/>
              </a:ext>
            </a:extLst>
          </p:cNvPr>
          <p:cNvSpPr txBox="1"/>
          <p:nvPr/>
        </p:nvSpPr>
        <p:spPr>
          <a:xfrm>
            <a:off x="1030956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2BF6636-F540-FB34-B840-32F5C3BB0025}"/>
              </a:ext>
            </a:extLst>
          </p:cNvPr>
          <p:cNvSpPr txBox="1"/>
          <p:nvPr/>
        </p:nvSpPr>
        <p:spPr>
          <a:xfrm>
            <a:off x="6843704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2016</a:t>
            </a:r>
          </a:p>
        </p:txBody>
      </p:sp>
      <p:pic>
        <p:nvPicPr>
          <p:cNvPr id="4" name="Picture 3" descr="A colorful image of a map&#10;&#10;AI-generated content may be incorrect.">
            <a:extLst>
              <a:ext uri="{FF2B5EF4-FFF2-40B4-BE49-F238E27FC236}">
                <a16:creationId xmlns:a16="http://schemas.microsoft.com/office/drawing/2014/main" id="{83CB9876-3FF1-B885-C47B-AC29D222B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" y="1466334"/>
            <a:ext cx="6065520" cy="4114800"/>
          </a:xfrm>
          <a:prstGeom prst="rect">
            <a:avLst/>
          </a:prstGeom>
        </p:spPr>
      </p:pic>
      <p:pic>
        <p:nvPicPr>
          <p:cNvPr id="7" name="Picture 6" descr="A colorful map with white text&#10;&#10;AI-generated content may be incorrect.">
            <a:extLst>
              <a:ext uri="{FF2B5EF4-FFF2-40B4-BE49-F238E27FC236}">
                <a16:creationId xmlns:a16="http://schemas.microsoft.com/office/drawing/2014/main" id="{2AB15195-88DC-F3CD-6A20-B21253385F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466334"/>
            <a:ext cx="6065520" cy="4114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9E2095-0988-C031-5EDF-B5A5943D83BF}"/>
              </a:ext>
            </a:extLst>
          </p:cNvPr>
          <p:cNvSpPr txBox="1"/>
          <p:nvPr/>
        </p:nvSpPr>
        <p:spPr>
          <a:xfrm>
            <a:off x="1030956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344C34-F3C7-D4A4-D5C9-B6263F029C04}"/>
              </a:ext>
            </a:extLst>
          </p:cNvPr>
          <p:cNvSpPr txBox="1"/>
          <p:nvPr/>
        </p:nvSpPr>
        <p:spPr>
          <a:xfrm>
            <a:off x="6843704" y="1483676"/>
            <a:ext cx="43831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b="1" dirty="0"/>
              <a:t>Cohort 3 months of age on 1st January 2016</a:t>
            </a:r>
          </a:p>
        </p:txBody>
      </p:sp>
    </p:spTree>
    <p:extLst>
      <p:ext uri="{BB962C8B-B14F-4D97-AF65-F5344CB8AC3E}">
        <p14:creationId xmlns:p14="http://schemas.microsoft.com/office/powerpoint/2010/main" val="1319360994"/>
      </p:ext>
    </p:extLst>
  </p:cSld>
  <p:clrMapOvr>
    <a:masterClrMapping/>
  </p:clrMapOvr>
</p:sld>
</file>

<file path=ppt/theme/theme1.xml><?xml version="1.0" encoding="utf-8"?>
<a:theme xmlns:a="http://schemas.openxmlformats.org/drawingml/2006/main" name="SPC 2018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4_YFT_conceptual_models_pop_structure_biol_IS" id="{34E36B5D-14E2-451B-A937-281D9C47B256}" vid="{27C123F6-27FE-491A-85DB-D6CADBE9BCE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43165</TotalTime>
  <Words>99</Words>
  <Application>Microsoft Office PowerPoint</Application>
  <PresentationFormat>Widescreen</PresentationFormat>
  <Paragraphs>12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Gill Sans MT</vt:lpstr>
      <vt:lpstr>SPC 2018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Predictive Models to Estimate the Impact of Climate and Fisheries on Tuna Stocks</dc:title>
  <dc:creator>Senina Inna</dc:creator>
  <cp:lastModifiedBy>Inna Senina</cp:lastModifiedBy>
  <cp:revision>547</cp:revision>
  <dcterms:created xsi:type="dcterms:W3CDTF">2018-10-02T09:58:24Z</dcterms:created>
  <dcterms:modified xsi:type="dcterms:W3CDTF">2025-05-14T12:01:33Z</dcterms:modified>
</cp:coreProperties>
</file>

<file path=docProps/thumbnail.jpeg>
</file>